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00"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2BF9D4D-D1CE-49AD-BF14-E4D1A5CCE8A3}" type="datetimeFigureOut">
              <a:rPr lang="es-MX" smtClean="0"/>
              <a:pPr/>
              <a:t>18/01/2014</a:t>
            </a:fld>
            <a:endParaRPr lang="es-MX"/>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MX"/>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3D08034-BF0C-4C85-BEFC-3BBA2FF287DA}" type="slidenum">
              <a:rPr lang="es-MX" smtClean="0"/>
              <a:pPr/>
              <a:t>‹Nº›</a:t>
            </a:fld>
            <a:endParaRPr lang="es-MX"/>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03D08034-BF0C-4C85-BEFC-3BBA2FF287DA}" type="slidenum">
              <a:rPr lang="es-MX" smtClean="0"/>
              <a:pPr/>
              <a:t>‹Nº›</a:t>
            </a:fld>
            <a:endParaRPr lang="es-MX"/>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7" name="Slide Number Placeholder 6"/>
          <p:cNvSpPr>
            <a:spLocks noGrp="1"/>
          </p:cNvSpPr>
          <p:nvPr>
            <p:ph type="sldNum" sz="quarter" idx="12"/>
          </p:nvPr>
        </p:nvSpPr>
        <p:spPr/>
        <p:txBody>
          <a:bodyPr/>
          <a:lstStyle/>
          <a:p>
            <a:fld id="{03D08034-BF0C-4C85-BEFC-3BBA2FF287DA}" type="slidenum">
              <a:rPr lang="es-MX" smtClean="0"/>
              <a:pPr/>
              <a:t>‹Nº›</a:t>
            </a:fld>
            <a:endParaRPr lang="es-MX"/>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MX"/>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2BF9D4D-D1CE-49AD-BF14-E4D1A5CCE8A3}" type="datetimeFigureOut">
              <a:rPr lang="es-MX" smtClean="0"/>
              <a:pPr/>
              <a:t>18/01/2014</a:t>
            </a:fld>
            <a:endParaRPr lang="es-MX"/>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MX"/>
          </a:p>
        </p:txBody>
      </p:sp>
      <p:sp>
        <p:nvSpPr>
          <p:cNvPr id="7" name="Slide Number Placeholder 6"/>
          <p:cNvSpPr>
            <a:spLocks noGrp="1"/>
          </p:cNvSpPr>
          <p:nvPr>
            <p:ph type="sldNum" sz="quarter" idx="12"/>
          </p:nvPr>
        </p:nvSpPr>
        <p:spPr/>
        <p:txBody>
          <a:bodyPr/>
          <a:lstStyle/>
          <a:p>
            <a:fld id="{03D08034-BF0C-4C85-BEFC-3BBA2FF287DA}"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2BF9D4D-D1CE-49AD-BF14-E4D1A5CCE8A3}" type="datetimeFigureOut">
              <a:rPr lang="es-MX" smtClean="0"/>
              <a:pPr/>
              <a:t>18/01/2014</a:t>
            </a:fld>
            <a:endParaRPr lang="es-MX"/>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MX"/>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3D08034-BF0C-4C85-BEFC-3BBA2FF287DA}"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gerza.com/dinamicas/categorias/todas/todas_dina/aceptacion_normas_integracion.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556792"/>
            <a:ext cx="7772400" cy="1470025"/>
          </a:xfrm>
        </p:spPr>
        <p:txBody>
          <a:bodyPr/>
          <a:lstStyle/>
          <a:p>
            <a:r>
              <a:rPr lang="es-MX" dirty="0" smtClean="0">
                <a:solidFill>
                  <a:schemeClr val="bg2">
                    <a:lumMod val="20000"/>
                    <a:lumOff val="80000"/>
                  </a:schemeClr>
                </a:solidFill>
              </a:rPr>
              <a:t>Reglas y normas </a:t>
            </a:r>
            <a:endParaRPr lang="es-MX" dirty="0">
              <a:solidFill>
                <a:schemeClr val="bg2">
                  <a:lumMod val="20000"/>
                  <a:lumOff val="80000"/>
                </a:schemeClr>
              </a:solidFill>
            </a:endParaRPr>
          </a:p>
        </p:txBody>
      </p:sp>
      <p:sp>
        <p:nvSpPr>
          <p:cNvPr id="3" name="2 Subtítulo"/>
          <p:cNvSpPr>
            <a:spLocks noGrp="1"/>
          </p:cNvSpPr>
          <p:nvPr>
            <p:ph type="subTitle" idx="1"/>
          </p:nvPr>
        </p:nvSpPr>
        <p:spPr/>
        <p:txBody>
          <a:bodyPr/>
          <a:lstStyle/>
          <a:p>
            <a:r>
              <a:rPr lang="es-MX" dirty="0" smtClean="0"/>
              <a:t>Carolina Cordero Roldán</a:t>
            </a:r>
          </a:p>
          <a:p>
            <a:r>
              <a:rPr lang="es-MX" dirty="0" smtClean="0"/>
              <a:t>Valeria Sosa Mendoza</a:t>
            </a:r>
            <a:endParaRPr lang="es-MX" dirty="0"/>
          </a:p>
        </p:txBody>
      </p:sp>
    </p:spTree>
    <p:extLst>
      <p:ext uri="{BB962C8B-B14F-4D97-AF65-F5344CB8AC3E}">
        <p14:creationId xmlns:p14="http://schemas.microsoft.com/office/powerpoint/2010/main" xmlns="" val="371326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4525963"/>
          </a:xfrm>
        </p:spPr>
        <p:txBody>
          <a:bodyPr>
            <a:normAutofit/>
          </a:bodyPr>
          <a:lstStyle/>
          <a:p>
            <a:pPr algn="just">
              <a:lnSpc>
                <a:spcPct val="150000"/>
              </a:lnSpc>
            </a:pPr>
            <a:r>
              <a:rPr lang="es-MX" dirty="0"/>
              <a:t>Obviamente, se hace esto para asegurar la conformidad a las normas en desarrollo; sin embargo, el rehusarse aceptar las normas del grupo y el no conformarse a ellas provoca con el tiempo una severa reducción en la cantidad de comunicación dirigida al desviado y, finalmente éste queda en virtual aislamiento.</a:t>
            </a:r>
          </a:p>
        </p:txBody>
      </p:sp>
    </p:spTree>
    <p:extLst>
      <p:ext uri="{BB962C8B-B14F-4D97-AF65-F5344CB8AC3E}">
        <p14:creationId xmlns:p14="http://schemas.microsoft.com/office/powerpoint/2010/main" xmlns="" val="1297037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Dinámica a </a:t>
            </a:r>
            <a:r>
              <a:rPr lang="es-MX" dirty="0" smtClean="0"/>
              <a:t>aplicar.</a:t>
            </a:r>
            <a:endParaRPr lang="es-MX" dirty="0"/>
          </a:p>
        </p:txBody>
      </p:sp>
      <p:sp>
        <p:nvSpPr>
          <p:cNvPr id="3" name="2 Marcador de contenido"/>
          <p:cNvSpPr>
            <a:spLocks noGrp="1"/>
          </p:cNvSpPr>
          <p:nvPr>
            <p:ph idx="1"/>
          </p:nvPr>
        </p:nvSpPr>
        <p:spPr/>
        <p:txBody>
          <a:bodyPr/>
          <a:lstStyle/>
          <a:p>
            <a:r>
              <a:rPr lang="es-MX" dirty="0">
                <a:hlinkClick r:id="rId2"/>
              </a:rPr>
              <a:t>http://www.gerza.com/dinamicas/categorias/todas/todas_dina/aceptacion_normas_integracion.html</a:t>
            </a:r>
            <a:endParaRPr lang="es-MX" dirty="0"/>
          </a:p>
        </p:txBody>
      </p:sp>
    </p:spTree>
    <p:extLst>
      <p:ext uri="{BB962C8B-B14F-4D97-AF65-F5344CB8AC3E}">
        <p14:creationId xmlns:p14="http://schemas.microsoft.com/office/powerpoint/2010/main" xmlns="" val="68969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a:t>Características de las </a:t>
            </a:r>
            <a:r>
              <a:rPr lang="es-MX" b="1" dirty="0" smtClean="0"/>
              <a:t>normas.</a:t>
            </a:r>
            <a:endParaRPr lang="es-MX" dirty="0"/>
          </a:p>
        </p:txBody>
      </p:sp>
      <p:sp>
        <p:nvSpPr>
          <p:cNvPr id="3" name="2 Marcador de contenido"/>
          <p:cNvSpPr>
            <a:spLocks noGrp="1"/>
          </p:cNvSpPr>
          <p:nvPr>
            <p:ph idx="1"/>
          </p:nvPr>
        </p:nvSpPr>
        <p:spPr/>
        <p:txBody>
          <a:bodyPr>
            <a:normAutofit fontScale="62500" lnSpcReduction="20000"/>
          </a:bodyPr>
          <a:lstStyle/>
          <a:p>
            <a:pPr algn="just">
              <a:lnSpc>
                <a:spcPct val="150000"/>
              </a:lnSpc>
            </a:pPr>
            <a:r>
              <a:rPr lang="es-MX" sz="2800" dirty="0"/>
              <a:t>Al igual que otras características de los grupos, las normas sociales pueden ser formales y explícitas (escritas en normas, reglamentos o leyes) o informales e implícitas (no escritas, pero sí acatadas por los miembros del grupo). De acuerdo con </a:t>
            </a:r>
            <a:r>
              <a:rPr lang="es-MX" sz="2800" dirty="0" err="1"/>
              <a:t>McDavid</a:t>
            </a:r>
            <a:r>
              <a:rPr lang="es-MX" sz="2800" dirty="0"/>
              <a:t> y </a:t>
            </a:r>
            <a:r>
              <a:rPr lang="es-MX" sz="2800" dirty="0" err="1"/>
              <a:t>Harari</a:t>
            </a:r>
            <a:r>
              <a:rPr lang="es-MX" sz="2800" dirty="0"/>
              <a:t> (1968</a:t>
            </a:r>
            <a:r>
              <a:rPr lang="es-MX" sz="2800" dirty="0" smtClean="0"/>
              <a:t>), las </a:t>
            </a:r>
            <a:r>
              <a:rPr lang="es-MX" sz="2800" dirty="0"/>
              <a:t>normas suelen ser mecanismos conservadores, que tienen como regla a mantener el status Quo dentro del grupo.</a:t>
            </a:r>
          </a:p>
        </p:txBody>
      </p:sp>
    </p:spTree>
    <p:extLst>
      <p:ext uri="{BB962C8B-B14F-4D97-AF65-F5344CB8AC3E}">
        <p14:creationId xmlns:p14="http://schemas.microsoft.com/office/powerpoint/2010/main" xmlns="" val="935265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8229600" cy="4525963"/>
          </a:xfrm>
        </p:spPr>
        <p:txBody>
          <a:bodyPr>
            <a:normAutofit/>
          </a:bodyPr>
          <a:lstStyle/>
          <a:p>
            <a:pPr algn="just">
              <a:lnSpc>
                <a:spcPct val="150000"/>
              </a:lnSpc>
            </a:pPr>
            <a:r>
              <a:rPr lang="es-MX" dirty="0"/>
              <a:t>Su función es un tanto análoga a la del giroscopio, pues proporcionan el impulso que sirve para mantener al grupo en el curso que inicialmente haya adoptado. Por ello resultan de un valor funcional considerable en mantener la organización de un grupo, en preservar la estabilidad de su estructura y guiarlo por la ruta que lo lleve a sus </a:t>
            </a:r>
            <a:r>
              <a:rPr lang="es-MX" dirty="0" smtClean="0"/>
              <a:t>objetivos.</a:t>
            </a:r>
            <a:endParaRPr lang="es-MX" dirty="0"/>
          </a:p>
        </p:txBody>
      </p:sp>
    </p:spTree>
    <p:extLst>
      <p:ext uri="{BB962C8B-B14F-4D97-AF65-F5344CB8AC3E}">
        <p14:creationId xmlns:p14="http://schemas.microsoft.com/office/powerpoint/2010/main" xmlns="" val="1552195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908720"/>
            <a:ext cx="8229600" cy="4525963"/>
          </a:xfrm>
        </p:spPr>
        <p:txBody>
          <a:bodyPr>
            <a:normAutofit/>
          </a:bodyPr>
          <a:lstStyle/>
          <a:p>
            <a:pPr algn="just">
              <a:lnSpc>
                <a:spcPct val="150000"/>
              </a:lnSpc>
            </a:pPr>
            <a:r>
              <a:rPr lang="es-MX" dirty="0"/>
              <a:t>Otro punto de importancia aquí en relación con las normas sociales es que no suelen prescribir una conducta específica, si no que expresan los límites permitidos a la variabilidad de la conducta. Además, tales límites o latitud puestos a la conducta aceptable varían para los diferentes individuos de un grupo y, de hechos, para todos los miembros del grupo en un periodo.</a:t>
            </a:r>
          </a:p>
        </p:txBody>
      </p:sp>
    </p:spTree>
    <p:extLst>
      <p:ext uri="{BB962C8B-B14F-4D97-AF65-F5344CB8AC3E}">
        <p14:creationId xmlns:p14="http://schemas.microsoft.com/office/powerpoint/2010/main" xmlns="" val="2344853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29600" cy="4525963"/>
          </a:xfrm>
        </p:spPr>
        <p:txBody>
          <a:bodyPr>
            <a:noAutofit/>
          </a:bodyPr>
          <a:lstStyle/>
          <a:p>
            <a:pPr algn="just">
              <a:lnSpc>
                <a:spcPct val="170000"/>
              </a:lnSpc>
            </a:pPr>
            <a:r>
              <a:rPr lang="es-MX" sz="2000" dirty="0"/>
              <a:t>Como lo han expresado </a:t>
            </a:r>
            <a:r>
              <a:rPr lang="es-MX" sz="2000" dirty="0" err="1"/>
              <a:t>Sherif</a:t>
            </a:r>
            <a:r>
              <a:rPr lang="es-MX" sz="2000" dirty="0"/>
              <a:t> y </a:t>
            </a:r>
            <a:r>
              <a:rPr lang="es-MX" sz="2000" dirty="0" err="1"/>
              <a:t>Sherif</a:t>
            </a:r>
            <a:r>
              <a:rPr lang="es-MX" sz="2000" dirty="0"/>
              <a:t> (1969), las normas sociales </a:t>
            </a:r>
            <a:r>
              <a:rPr lang="es-MX" sz="2000" dirty="0" smtClean="0"/>
              <a:t>se </a:t>
            </a:r>
            <a:r>
              <a:rPr lang="es-MX" sz="2000" dirty="0"/>
              <a:t>refieren a todos los productos de la interacción social compartidos por los participantes y que reglamentan sus conductas como individuos. A diferencia </a:t>
            </a:r>
            <a:r>
              <a:rPr lang="es-MX" sz="2000" dirty="0" smtClean="0"/>
              <a:t>del </a:t>
            </a:r>
            <a:r>
              <a:rPr lang="es-MX" sz="2000" dirty="0"/>
              <a:t>término </a:t>
            </a:r>
            <a:r>
              <a:rPr lang="es-MX" sz="2000" dirty="0" smtClean="0"/>
              <a:t>norma </a:t>
            </a:r>
            <a:r>
              <a:rPr lang="es-MX" sz="2000" dirty="0"/>
              <a:t>en, digamos, el estudio del desarrollo del niño, una norma social no necesariamente se refiere a la conducta promedio observada en un grupo. A decir verdad, muchas normas re presentan lo que, quienes las comparten, consideran lo </a:t>
            </a:r>
            <a:r>
              <a:rPr lang="es-MX" sz="2000" dirty="0" smtClean="0"/>
              <a:t>ideal.</a:t>
            </a:r>
            <a:endParaRPr lang="es-MX" sz="2000" dirty="0"/>
          </a:p>
        </p:txBody>
      </p:sp>
    </p:spTree>
    <p:extLst>
      <p:ext uri="{BB962C8B-B14F-4D97-AF65-F5344CB8AC3E}">
        <p14:creationId xmlns:p14="http://schemas.microsoft.com/office/powerpoint/2010/main" xmlns="" val="673608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29600" cy="4525963"/>
          </a:xfrm>
        </p:spPr>
        <p:txBody>
          <a:bodyPr>
            <a:noAutofit/>
          </a:bodyPr>
          <a:lstStyle/>
          <a:p>
            <a:pPr algn="just">
              <a:lnSpc>
                <a:spcPct val="160000"/>
              </a:lnSpc>
            </a:pPr>
            <a:r>
              <a:rPr lang="es-MX" sz="2400" dirty="0"/>
              <a:t>Finalmente, toda norma social conlleva algún tipo de sanación o forma de retribución utilizada por el grupo cuando hay violaciones o desviaciones. Las sanciones pueden ser moderadas o duras, al depender esto de la importancia que la norma tenga para el grupo. Por lo mismo, los límites de conducta permisible relacionados con cierta norma pueden estar sumamente restringidos o ser muy amplios, dependiendo esto de la importancia de la norma para el grupo.</a:t>
            </a:r>
          </a:p>
        </p:txBody>
      </p:sp>
    </p:spTree>
    <p:extLst>
      <p:ext uri="{BB962C8B-B14F-4D97-AF65-F5344CB8AC3E}">
        <p14:creationId xmlns:p14="http://schemas.microsoft.com/office/powerpoint/2010/main" xmlns="" val="2479140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052736"/>
            <a:ext cx="8229600" cy="4525963"/>
          </a:xfrm>
        </p:spPr>
        <p:txBody>
          <a:bodyPr>
            <a:normAutofit/>
          </a:bodyPr>
          <a:lstStyle/>
          <a:p>
            <a:pPr algn="just">
              <a:lnSpc>
                <a:spcPct val="150000"/>
              </a:lnSpc>
            </a:pPr>
            <a:r>
              <a:rPr lang="es-MX" dirty="0"/>
              <a:t>Las sanciones pueden ser concretas y explícitas, como en las sentencias ya codificadas para crímenes como el asesinato o la violación. También pueden ser generales e implícitas. De este modo, ?el ridículo, la burla pública y la amenaza de contar a la gente algo son sanciones en un sentido tan estricto como las leyes, la policía y los </a:t>
            </a:r>
            <a:r>
              <a:rPr lang="es-MX" dirty="0" smtClean="0"/>
              <a:t>juzgados </a:t>
            </a:r>
            <a:r>
              <a:rPr lang="es-MX" dirty="0"/>
              <a:t>(</a:t>
            </a:r>
            <a:r>
              <a:rPr lang="es-MX" dirty="0" err="1"/>
              <a:t>Nisbert</a:t>
            </a:r>
            <a:r>
              <a:rPr lang="es-MX" dirty="0"/>
              <a:t>, 1970</a:t>
            </a:r>
            <a:r>
              <a:rPr lang="es-MX" dirty="0" smtClean="0"/>
              <a:t>).</a:t>
            </a:r>
            <a:endParaRPr lang="es-MX" dirty="0"/>
          </a:p>
        </p:txBody>
      </p:sp>
    </p:spTree>
    <p:extLst>
      <p:ext uri="{BB962C8B-B14F-4D97-AF65-F5344CB8AC3E}">
        <p14:creationId xmlns:p14="http://schemas.microsoft.com/office/powerpoint/2010/main" xmlns="" val="2868140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t>Cómo </a:t>
            </a:r>
            <a:r>
              <a:rPr lang="es-MX" b="1" dirty="0"/>
              <a:t>afectan las normas a la conducta.</a:t>
            </a:r>
            <a:endParaRPr lang="es-MX" dirty="0"/>
          </a:p>
        </p:txBody>
      </p:sp>
      <p:sp>
        <p:nvSpPr>
          <p:cNvPr id="3" name="2 Marcador de contenido"/>
          <p:cNvSpPr>
            <a:spLocks noGrp="1"/>
          </p:cNvSpPr>
          <p:nvPr>
            <p:ph idx="1"/>
          </p:nvPr>
        </p:nvSpPr>
        <p:spPr/>
        <p:txBody>
          <a:bodyPr>
            <a:normAutofit fontScale="85000" lnSpcReduction="10000"/>
          </a:bodyPr>
          <a:lstStyle/>
          <a:p>
            <a:pPr marL="0" indent="0" algn="just">
              <a:lnSpc>
                <a:spcPct val="150000"/>
              </a:lnSpc>
              <a:buNone/>
            </a:pPr>
            <a:r>
              <a:rPr lang="es-MX" dirty="0" smtClean="0"/>
              <a:t/>
            </a:r>
            <a:br>
              <a:rPr lang="es-MX" dirty="0" smtClean="0"/>
            </a:br>
            <a:r>
              <a:rPr lang="es-MX" dirty="0"/>
              <a:t>Es obvio que se expresa a las normas en muchas formas de conducta y no se las puede separar de modas, novedades, estilos, costumbres y tradiciones de todo tipo. Como adultos, nuestra conducta está influida a tal grado por las normas, y lo han estado por tanto tiempo, que </a:t>
            </a:r>
            <a:r>
              <a:rPr lang="es-MX" dirty="0" smtClean="0"/>
              <a:t>a menudo</a:t>
            </a:r>
            <a:r>
              <a:rPr lang="es-MX" dirty="0"/>
              <a:t> nos olvidamos de este hecho.</a:t>
            </a:r>
          </a:p>
        </p:txBody>
      </p:sp>
    </p:spTree>
    <p:extLst>
      <p:ext uri="{BB962C8B-B14F-4D97-AF65-F5344CB8AC3E}">
        <p14:creationId xmlns:p14="http://schemas.microsoft.com/office/powerpoint/2010/main" xmlns="" val="30141114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29600" cy="4525963"/>
          </a:xfrm>
        </p:spPr>
        <p:txBody>
          <a:bodyPr>
            <a:normAutofit fontScale="92500"/>
          </a:bodyPr>
          <a:lstStyle/>
          <a:p>
            <a:pPr marL="0" indent="0" algn="just">
              <a:lnSpc>
                <a:spcPct val="160000"/>
              </a:lnSpc>
              <a:buNone/>
            </a:pPr>
            <a:r>
              <a:rPr lang="es-MX" dirty="0" smtClean="0"/>
              <a:t/>
            </a:r>
            <a:br>
              <a:rPr lang="es-MX" dirty="0" smtClean="0"/>
            </a:br>
            <a:r>
              <a:rPr lang="es-MX" dirty="0"/>
              <a:t>En todos los grupos existen normas sociales y, para volverse un miembro aceptado del grupo, el individuo ha de conformarse con ellas en mayor o menor medida. En una serie de estudios realizados por </a:t>
            </a:r>
            <a:r>
              <a:rPr lang="es-MX" dirty="0" err="1"/>
              <a:t>Festinger</a:t>
            </a:r>
            <a:r>
              <a:rPr lang="es-MX" dirty="0"/>
              <a:t>, </a:t>
            </a:r>
            <a:r>
              <a:rPr lang="es-MX" dirty="0" err="1"/>
              <a:t>Schachter</a:t>
            </a:r>
            <a:r>
              <a:rPr lang="es-MX" dirty="0"/>
              <a:t> y </a:t>
            </a:r>
            <a:r>
              <a:rPr lang="es-MX" dirty="0" err="1"/>
              <a:t>Baeck</a:t>
            </a:r>
            <a:r>
              <a:rPr lang="es-MX" dirty="0"/>
              <a:t> (1950) se ha demostrado que, cuando los grupos están en el proceso de formarse, se dirige una cantidad excesiva de comunicación a las personas desviadas</a:t>
            </a:r>
          </a:p>
        </p:txBody>
      </p:sp>
    </p:spTree>
    <p:extLst>
      <p:ext uri="{BB962C8B-B14F-4D97-AF65-F5344CB8AC3E}">
        <p14:creationId xmlns:p14="http://schemas.microsoft.com/office/powerpoint/2010/main" xmlns="" val="10413302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FF80C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58</TotalTime>
  <Words>517</Words>
  <Application>Microsoft Office PowerPoint</Application>
  <PresentationFormat>Presentación en pantalla (4:3)</PresentationFormat>
  <Paragraphs>16</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Austin</vt:lpstr>
      <vt:lpstr>Reglas y normas </vt:lpstr>
      <vt:lpstr>Características de las normas.</vt:lpstr>
      <vt:lpstr>Diapositiva 3</vt:lpstr>
      <vt:lpstr>Diapositiva 4</vt:lpstr>
      <vt:lpstr>Diapositiva 5</vt:lpstr>
      <vt:lpstr>Diapositiva 6</vt:lpstr>
      <vt:lpstr>Diapositiva 7</vt:lpstr>
      <vt:lpstr>Cómo afectan las normas a la conducta.</vt:lpstr>
      <vt:lpstr>Diapositiva 9</vt:lpstr>
      <vt:lpstr>Diapositiva 10</vt:lpstr>
      <vt:lpstr>Dinámica a aplicar.</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Reglas y normas</dc:title>
  <dc:creator>Blanca</dc:creator>
  <cp:lastModifiedBy>Vale</cp:lastModifiedBy>
  <cp:revision>6</cp:revision>
  <dcterms:created xsi:type="dcterms:W3CDTF">2013-10-08T04:30:05Z</dcterms:created>
  <dcterms:modified xsi:type="dcterms:W3CDTF">2014-01-19T00:11:10Z</dcterms:modified>
</cp:coreProperties>
</file>